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8" r:id="rId2"/>
    <p:sldId id="313" r:id="rId3"/>
    <p:sldId id="320" r:id="rId4"/>
    <p:sldId id="324" r:id="rId5"/>
    <p:sldId id="323" r:id="rId6"/>
    <p:sldId id="322" r:id="rId7"/>
    <p:sldId id="326" r:id="rId8"/>
    <p:sldId id="321" r:id="rId9"/>
    <p:sldId id="325" r:id="rId10"/>
    <p:sldId id="318" r:id="rId11"/>
    <p:sldId id="319" r:id="rId12"/>
    <p:sldId id="327" r:id="rId13"/>
    <p:sldId id="328" r:id="rId14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3300"/>
    <a:srgbClr val="E4E9B5"/>
    <a:srgbClr val="D050C1"/>
    <a:srgbClr val="3399FF"/>
    <a:srgbClr val="FFEB71"/>
    <a:srgbClr val="FFEFAB"/>
    <a:srgbClr val="FFD93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4496" autoAdjust="0"/>
  </p:normalViewPr>
  <p:slideViewPr>
    <p:cSldViewPr showGuides="1">
      <p:cViewPr varScale="1">
        <p:scale>
          <a:sx n="46" d="100"/>
          <a:sy n="46" d="100"/>
        </p:scale>
        <p:origin x="892" y="44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3481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2867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  <p:sp>
        <p:nvSpPr>
          <p:cNvPr id="1741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06A9BAB-B8C0-45C4-A966-3F816F8CEC79}" type="slidenum">
              <a:rPr lang="en-US" altLang="zh-CN" sz="1200" smtClean="0"/>
              <a:pPr/>
              <a:t>2</a:t>
            </a:fld>
            <a:endParaRPr lang="zh-CN" altLang="zh-TW" sz="1200"/>
          </a:p>
        </p:txBody>
      </p:sp>
    </p:spTree>
    <p:extLst>
      <p:ext uri="{BB962C8B-B14F-4D97-AF65-F5344CB8AC3E}">
        <p14:creationId xmlns:p14="http://schemas.microsoft.com/office/powerpoint/2010/main" val="87357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2867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  <p:sp>
        <p:nvSpPr>
          <p:cNvPr id="1741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06A9BAB-B8C0-45C4-A966-3F816F8CEC79}" type="slidenum">
              <a:rPr lang="en-US" altLang="zh-CN" sz="1200" smtClean="0"/>
              <a:pPr/>
              <a:t>10</a:t>
            </a:fld>
            <a:endParaRPr lang="zh-CN" altLang="zh-TW" sz="1200"/>
          </a:p>
        </p:txBody>
      </p:sp>
    </p:spTree>
    <p:extLst>
      <p:ext uri="{BB962C8B-B14F-4D97-AF65-F5344CB8AC3E}">
        <p14:creationId xmlns:p14="http://schemas.microsoft.com/office/powerpoint/2010/main" val="3130693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2867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  <p:sp>
        <p:nvSpPr>
          <p:cNvPr id="1741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06A9BAB-B8C0-45C4-A966-3F816F8CEC79}" type="slidenum">
              <a:rPr lang="en-US" altLang="zh-CN" sz="1200" smtClean="0"/>
              <a:pPr/>
              <a:t>11</a:t>
            </a:fld>
            <a:endParaRPr lang="zh-CN" altLang="zh-TW" sz="1200"/>
          </a:p>
        </p:txBody>
      </p:sp>
    </p:spTree>
    <p:extLst>
      <p:ext uri="{BB962C8B-B14F-4D97-AF65-F5344CB8AC3E}">
        <p14:creationId xmlns:p14="http://schemas.microsoft.com/office/powerpoint/2010/main" val="175361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400"/>
            <a:ext cx="16778288" cy="8815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1767B55-99B6-48E9-8E8A-AB3C26E7347B}"/>
              </a:ext>
            </a:extLst>
          </p:cNvPr>
          <p:cNvSpPr txBox="1"/>
          <p:nvPr/>
        </p:nvSpPr>
        <p:spPr>
          <a:xfrm>
            <a:off x="4644728" y="2217614"/>
            <a:ext cx="6696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/>
              <a:t>蓮潭國中小</a:t>
            </a:r>
            <a:endParaRPr lang="en-US" altLang="zh-TW" sz="6600" b="1" dirty="0"/>
          </a:p>
          <a:p>
            <a:pPr algn="ctr"/>
            <a:r>
              <a:rPr lang="zh-TW" altLang="en-US" sz="6600" b="1" dirty="0"/>
              <a:t>學務處</a:t>
            </a:r>
            <a:endParaRPr lang="en-US" altLang="zh-TW" sz="6600" b="1" dirty="0"/>
          </a:p>
          <a:p>
            <a:pPr algn="ctr"/>
            <a:r>
              <a:rPr lang="zh-TW" altLang="en-US" sz="6600" b="1" dirty="0"/>
              <a:t>交通宣導事項</a:t>
            </a:r>
            <a:endParaRPr lang="en-US" altLang="zh-TW" sz="6600" b="1" dirty="0"/>
          </a:p>
          <a:p>
            <a:pPr algn="ctr"/>
            <a:r>
              <a:rPr lang="en-US" altLang="zh-TW" sz="6600" b="1" dirty="0"/>
              <a:t>112</a:t>
            </a:r>
            <a:r>
              <a:rPr lang="zh-TW" altLang="en-US" sz="6600" b="1"/>
              <a:t>學年度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29272016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340472" y="345406"/>
            <a:ext cx="13970000" cy="8569325"/>
          </a:xfrm>
          <a:prstGeom prst="roundRect">
            <a:avLst/>
          </a:prstGeom>
          <a:solidFill>
            <a:srgbClr val="FFEFAB">
              <a:alpha val="67000"/>
            </a:srgbClr>
          </a:solidFill>
          <a:ln w="139700">
            <a:solidFill>
              <a:schemeClr val="accent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6" name="图片 14340" descr="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775450"/>
            <a:ext cx="316706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543005" y="1769879"/>
            <a:ext cx="34321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/>
                <a:ea typeface="華康勘亭流"/>
                <a:cs typeface="華康勘亭流"/>
              </a:rPr>
              <a:t>請家長汽車紅線臨停讓小朋友右側下車並打方向燈離開</a:t>
            </a:r>
            <a:endParaRPr lang="en-US" altLang="zh-TW" sz="6000" dirty="0">
              <a:latin typeface="華康勘亭流"/>
              <a:ea typeface="華康勘亭流"/>
              <a:cs typeface="華康勘亭流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724643" y="6484807"/>
            <a:ext cx="2280165" cy="55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FF66"/>
                </a:solidFill>
              </a:rPr>
              <a:t>家長等候區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381032" y="5005000"/>
            <a:ext cx="228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FF66"/>
                </a:solidFill>
              </a:rPr>
              <a:t>不在對向等孩子</a:t>
            </a:r>
          </a:p>
        </p:txBody>
      </p:sp>
      <p:sp>
        <p:nvSpPr>
          <p:cNvPr id="9" name="矩形 8"/>
          <p:cNvSpPr/>
          <p:nvPr/>
        </p:nvSpPr>
        <p:spPr>
          <a:xfrm>
            <a:off x="3204569" y="629207"/>
            <a:ext cx="1224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/>
                <a:ea typeface="華康勘亭流"/>
                <a:cs typeface="華康勘亭流"/>
              </a:rPr>
              <a:t>#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/>
                <a:ea typeface="華康勘亭流"/>
                <a:cs typeface="華康勘亭流"/>
              </a:rPr>
              <a:t>後門上學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/>
                <a:ea typeface="華康勘亭流"/>
                <a:cs typeface="華康勘亭流"/>
              </a:rPr>
              <a:t>(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/>
                <a:ea typeface="華康勘亭流"/>
                <a:cs typeface="華康勘亭流"/>
              </a:rPr>
              <a:t>新措施請家長們協助配合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/>
                <a:ea typeface="華康勘亭流"/>
                <a:cs typeface="華康勘亭流"/>
              </a:rPr>
              <a:t>)</a:t>
            </a:r>
            <a:endParaRPr lang="en-US" altLang="zh-TW" sz="6000" dirty="0">
              <a:latin typeface="華康勘亭流"/>
              <a:ea typeface="華康勘亭流"/>
              <a:cs typeface="華康勘亭流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14" y="1863372"/>
            <a:ext cx="10216530" cy="5749044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41E594A-3816-4366-8A05-E52328FCA08E}"/>
              </a:ext>
            </a:extLst>
          </p:cNvPr>
          <p:cNvSpPr/>
          <p:nvPr/>
        </p:nvSpPr>
        <p:spPr>
          <a:xfrm rot="17957531">
            <a:off x="10245964" y="5462840"/>
            <a:ext cx="3937028" cy="5687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汽車紅線臨停區，小朋友 右側下車上人行步道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15865E4-0487-418A-8484-BF97F2EBFAD3}"/>
              </a:ext>
            </a:extLst>
          </p:cNvPr>
          <p:cNvSpPr/>
          <p:nvPr/>
        </p:nvSpPr>
        <p:spPr>
          <a:xfrm rot="20745340">
            <a:off x="7421112" y="4106376"/>
            <a:ext cx="4765954" cy="5687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上學時段汽機車請勿進入駐側彎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C9C333CB-B7BE-430B-8C06-87E4E5679902}"/>
              </a:ext>
            </a:extLst>
          </p:cNvPr>
          <p:cNvCxnSpPr/>
          <p:nvPr/>
        </p:nvCxnSpPr>
        <p:spPr>
          <a:xfrm flipH="1" flipV="1">
            <a:off x="9661197" y="5890022"/>
            <a:ext cx="1342134" cy="5947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23D523A-16C3-4162-8DB9-0A0052156034}"/>
              </a:ext>
            </a:extLst>
          </p:cNvPr>
          <p:cNvCxnSpPr/>
          <p:nvPr/>
        </p:nvCxnSpPr>
        <p:spPr>
          <a:xfrm flipH="1" flipV="1">
            <a:off x="10240313" y="5231886"/>
            <a:ext cx="1342134" cy="5947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67D3607-923F-42FA-AE36-F48DBE402E50}"/>
              </a:ext>
            </a:extLst>
          </p:cNvPr>
          <p:cNvCxnSpPr>
            <a:cxnSpLocks/>
          </p:cNvCxnSpPr>
          <p:nvPr/>
        </p:nvCxnSpPr>
        <p:spPr>
          <a:xfrm flipH="1" flipV="1">
            <a:off x="10765408" y="4666128"/>
            <a:ext cx="1342134" cy="5947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24D2E26-E938-4566-84BF-00C8FB076B28}"/>
              </a:ext>
            </a:extLst>
          </p:cNvPr>
          <p:cNvCxnSpPr>
            <a:cxnSpLocks/>
          </p:cNvCxnSpPr>
          <p:nvPr/>
        </p:nvCxnSpPr>
        <p:spPr>
          <a:xfrm flipH="1" flipV="1">
            <a:off x="11321402" y="4343620"/>
            <a:ext cx="988866" cy="5152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E22624B4-7A5C-4AB3-BCBB-902EF1D9C131}"/>
              </a:ext>
            </a:extLst>
          </p:cNvPr>
          <p:cNvSpPr/>
          <p:nvPr/>
        </p:nvSpPr>
        <p:spPr>
          <a:xfrm rot="1603680">
            <a:off x="7983059" y="6004221"/>
            <a:ext cx="3039128" cy="9812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下車小朋友進入方向</a:t>
            </a:r>
          </a:p>
        </p:txBody>
      </p:sp>
    </p:spTree>
    <p:extLst>
      <p:ext uri="{BB962C8B-B14F-4D97-AF65-F5344CB8AC3E}">
        <p14:creationId xmlns:p14="http://schemas.microsoft.com/office/powerpoint/2010/main" val="859474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340472" y="345406"/>
            <a:ext cx="13970000" cy="8569325"/>
          </a:xfrm>
          <a:prstGeom prst="roundRect">
            <a:avLst/>
          </a:prstGeom>
          <a:solidFill>
            <a:srgbClr val="FFEFAB">
              <a:alpha val="67000"/>
            </a:srgbClr>
          </a:solidFill>
          <a:ln w="139700">
            <a:solidFill>
              <a:schemeClr val="accent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6" name="图片 14340" descr="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775450"/>
            <a:ext cx="316706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543005" y="1641550"/>
            <a:ext cx="34321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/>
                <a:ea typeface="華康勘亭流"/>
                <a:cs typeface="華康勘亭流"/>
              </a:rPr>
              <a:t>請家長摩托車紅線內不上連鎖磚讓小朋友下車入校園</a:t>
            </a:r>
            <a:endParaRPr lang="en-US" altLang="zh-TW" sz="6000" dirty="0">
              <a:latin typeface="華康勘亭流"/>
              <a:ea typeface="華康勘亭流"/>
              <a:cs typeface="華康勘亭流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724643" y="6484807"/>
            <a:ext cx="2280165" cy="55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FF66"/>
                </a:solidFill>
              </a:rPr>
              <a:t>家長等候區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381032" y="5005000"/>
            <a:ext cx="228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FF66"/>
                </a:solidFill>
              </a:rPr>
              <a:t>不在對向等孩子</a:t>
            </a:r>
          </a:p>
        </p:txBody>
      </p:sp>
      <p:sp>
        <p:nvSpPr>
          <p:cNvPr id="9" name="矩形 8"/>
          <p:cNvSpPr/>
          <p:nvPr/>
        </p:nvSpPr>
        <p:spPr>
          <a:xfrm>
            <a:off x="8786464" y="629207"/>
            <a:ext cx="3432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/>
                <a:ea typeface="華康勘亭流"/>
                <a:cs typeface="華康勘亭流"/>
              </a:rPr>
              <a:t>後門上學</a:t>
            </a:r>
            <a:endParaRPr lang="en-US" altLang="zh-TW" sz="6000" dirty="0">
              <a:latin typeface="華康勘亭流"/>
              <a:ea typeface="華康勘亭流"/>
              <a:cs typeface="華康勘亭流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15" y="1841484"/>
            <a:ext cx="10335357" cy="5776730"/>
          </a:xfrm>
          <a:prstGeom prst="rect">
            <a:avLst/>
          </a:prstGeom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0FA5815-2C55-4AFF-9C4B-672D6CB87EBD}"/>
              </a:ext>
            </a:extLst>
          </p:cNvPr>
          <p:cNvSpPr/>
          <p:nvPr/>
        </p:nvSpPr>
        <p:spPr>
          <a:xfrm>
            <a:off x="5989504" y="5490565"/>
            <a:ext cx="7512208" cy="553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>
                  <a:solidFill>
                    <a:srgbClr val="FF0066"/>
                  </a:solidFill>
                </a:ln>
              </a:rPr>
              <a:t>摩托車大門區紅線內臨停請勿騎上連鎖磚</a:t>
            </a:r>
          </a:p>
        </p:txBody>
      </p:sp>
    </p:spTree>
    <p:extLst>
      <p:ext uri="{BB962C8B-B14F-4D97-AF65-F5344CB8AC3E}">
        <p14:creationId xmlns:p14="http://schemas.microsoft.com/office/powerpoint/2010/main" val="2057634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00" y="1513202"/>
            <a:ext cx="9570291" cy="7179337"/>
          </a:xfrm>
          <a:prstGeom prst="rect">
            <a:avLst/>
          </a:prstGeom>
        </p:spPr>
      </p:pic>
      <p:sp>
        <p:nvSpPr>
          <p:cNvPr id="40" name="矩形 76">
            <a:extLst>
              <a:ext uri="{FF2B5EF4-FFF2-40B4-BE49-F238E27FC236}">
                <a16:creationId xmlns:a16="http://schemas.microsoft.com/office/drawing/2014/main" id="{68BC8772-1401-EC43-A89B-A92D27050747}"/>
              </a:ext>
            </a:extLst>
          </p:cNvPr>
          <p:cNvSpPr/>
          <p:nvPr/>
        </p:nvSpPr>
        <p:spPr>
          <a:xfrm>
            <a:off x="805407" y="183852"/>
            <a:ext cx="15489072" cy="1143627"/>
          </a:xfrm>
          <a:custGeom>
            <a:avLst/>
            <a:gdLst>
              <a:gd name="connsiteX0" fmla="*/ 0 w 4339650"/>
              <a:gd name="connsiteY0" fmla="*/ 0 h 923330"/>
              <a:gd name="connsiteX1" fmla="*/ 499060 w 4339650"/>
              <a:gd name="connsiteY1" fmla="*/ 0 h 923330"/>
              <a:gd name="connsiteX2" fmla="*/ 911327 w 4339650"/>
              <a:gd name="connsiteY2" fmla="*/ 0 h 923330"/>
              <a:gd name="connsiteX3" fmla="*/ 1540576 w 4339650"/>
              <a:gd name="connsiteY3" fmla="*/ 0 h 923330"/>
              <a:gd name="connsiteX4" fmla="*/ 2039636 w 4339650"/>
              <a:gd name="connsiteY4" fmla="*/ 0 h 923330"/>
              <a:gd name="connsiteX5" fmla="*/ 2538695 w 4339650"/>
              <a:gd name="connsiteY5" fmla="*/ 0 h 923330"/>
              <a:gd name="connsiteX6" fmla="*/ 3167945 w 4339650"/>
              <a:gd name="connsiteY6" fmla="*/ 0 h 923330"/>
              <a:gd name="connsiteX7" fmla="*/ 3623608 w 4339650"/>
              <a:gd name="connsiteY7" fmla="*/ 0 h 923330"/>
              <a:gd name="connsiteX8" fmla="*/ 4339650 w 4339650"/>
              <a:gd name="connsiteY8" fmla="*/ 0 h 923330"/>
              <a:gd name="connsiteX9" fmla="*/ 4339650 w 4339650"/>
              <a:gd name="connsiteY9" fmla="*/ 480132 h 923330"/>
              <a:gd name="connsiteX10" fmla="*/ 4339650 w 4339650"/>
              <a:gd name="connsiteY10" fmla="*/ 923330 h 923330"/>
              <a:gd name="connsiteX11" fmla="*/ 3797194 w 4339650"/>
              <a:gd name="connsiteY11" fmla="*/ 923330 h 923330"/>
              <a:gd name="connsiteX12" fmla="*/ 3298134 w 4339650"/>
              <a:gd name="connsiteY12" fmla="*/ 923330 h 923330"/>
              <a:gd name="connsiteX13" fmla="*/ 2668885 w 4339650"/>
              <a:gd name="connsiteY13" fmla="*/ 923330 h 923330"/>
              <a:gd name="connsiteX14" fmla="*/ 2039636 w 4339650"/>
              <a:gd name="connsiteY14" fmla="*/ 923330 h 923330"/>
              <a:gd name="connsiteX15" fmla="*/ 1583972 w 4339650"/>
              <a:gd name="connsiteY15" fmla="*/ 923330 h 923330"/>
              <a:gd name="connsiteX16" fmla="*/ 1041516 w 4339650"/>
              <a:gd name="connsiteY16" fmla="*/ 923330 h 923330"/>
              <a:gd name="connsiteX17" fmla="*/ 0 w 4339650"/>
              <a:gd name="connsiteY17" fmla="*/ 923330 h 923330"/>
              <a:gd name="connsiteX18" fmla="*/ 0 w 4339650"/>
              <a:gd name="connsiteY18" fmla="*/ 461665 h 923330"/>
              <a:gd name="connsiteX19" fmla="*/ 0 w 4339650"/>
              <a:gd name="connsiteY19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39650" h="923330" extrusionOk="0">
                <a:moveTo>
                  <a:pt x="0" y="0"/>
                </a:moveTo>
                <a:cubicBezTo>
                  <a:pt x="240030" y="-45217"/>
                  <a:pt x="282871" y="36604"/>
                  <a:pt x="499060" y="0"/>
                </a:cubicBezTo>
                <a:cubicBezTo>
                  <a:pt x="715249" y="-36604"/>
                  <a:pt x="825550" y="27947"/>
                  <a:pt x="911327" y="0"/>
                </a:cubicBezTo>
                <a:cubicBezTo>
                  <a:pt x="997104" y="-27947"/>
                  <a:pt x="1347976" y="36216"/>
                  <a:pt x="1540576" y="0"/>
                </a:cubicBezTo>
                <a:cubicBezTo>
                  <a:pt x="1733176" y="-36216"/>
                  <a:pt x="1817616" y="29891"/>
                  <a:pt x="2039636" y="0"/>
                </a:cubicBezTo>
                <a:cubicBezTo>
                  <a:pt x="2261656" y="-29891"/>
                  <a:pt x="2435433" y="34042"/>
                  <a:pt x="2538695" y="0"/>
                </a:cubicBezTo>
                <a:cubicBezTo>
                  <a:pt x="2641957" y="-34042"/>
                  <a:pt x="2939920" y="32491"/>
                  <a:pt x="3167945" y="0"/>
                </a:cubicBezTo>
                <a:cubicBezTo>
                  <a:pt x="3395970" y="-32491"/>
                  <a:pt x="3501800" y="23679"/>
                  <a:pt x="3623608" y="0"/>
                </a:cubicBezTo>
                <a:cubicBezTo>
                  <a:pt x="3745416" y="-23679"/>
                  <a:pt x="4106560" y="72689"/>
                  <a:pt x="4339650" y="0"/>
                </a:cubicBezTo>
                <a:cubicBezTo>
                  <a:pt x="4351791" y="118772"/>
                  <a:pt x="4306085" y="274989"/>
                  <a:pt x="4339650" y="480132"/>
                </a:cubicBezTo>
                <a:cubicBezTo>
                  <a:pt x="4373215" y="685275"/>
                  <a:pt x="4321985" y="820805"/>
                  <a:pt x="4339650" y="923330"/>
                </a:cubicBezTo>
                <a:cubicBezTo>
                  <a:pt x="4174738" y="973820"/>
                  <a:pt x="3948469" y="897299"/>
                  <a:pt x="3797194" y="923330"/>
                </a:cubicBezTo>
                <a:cubicBezTo>
                  <a:pt x="3645919" y="949361"/>
                  <a:pt x="3410290" y="897513"/>
                  <a:pt x="3298134" y="923330"/>
                </a:cubicBezTo>
                <a:cubicBezTo>
                  <a:pt x="3185978" y="949147"/>
                  <a:pt x="2846738" y="902990"/>
                  <a:pt x="2668885" y="923330"/>
                </a:cubicBezTo>
                <a:cubicBezTo>
                  <a:pt x="2491032" y="943670"/>
                  <a:pt x="2298997" y="904068"/>
                  <a:pt x="2039636" y="923330"/>
                </a:cubicBezTo>
                <a:cubicBezTo>
                  <a:pt x="1780275" y="942592"/>
                  <a:pt x="1682124" y="917579"/>
                  <a:pt x="1583972" y="923330"/>
                </a:cubicBezTo>
                <a:cubicBezTo>
                  <a:pt x="1485820" y="929081"/>
                  <a:pt x="1201339" y="876193"/>
                  <a:pt x="1041516" y="923330"/>
                </a:cubicBezTo>
                <a:cubicBezTo>
                  <a:pt x="881693" y="970467"/>
                  <a:pt x="399688" y="838121"/>
                  <a:pt x="0" y="923330"/>
                </a:cubicBezTo>
                <a:cubicBezTo>
                  <a:pt x="-48289" y="731769"/>
                  <a:pt x="21382" y="589170"/>
                  <a:pt x="0" y="461665"/>
                </a:cubicBezTo>
                <a:cubicBezTo>
                  <a:pt x="-21382" y="334160"/>
                  <a:pt x="30168" y="12203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125837" tIns="62919" rIns="125837" bIns="62919">
            <a:spAutoFit/>
          </a:bodyPr>
          <a:lstStyle/>
          <a:p>
            <a:pPr algn="ctr"/>
            <a:r>
              <a:rPr lang="zh-TW" altLang="en-US" sz="6606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上放學接送路線</a:t>
            </a:r>
            <a:r>
              <a:rPr lang="en-US" altLang="zh-TW" sz="6606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zh-TW" altLang="en-US" sz="6606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後校門</a:t>
            </a:r>
            <a:r>
              <a:rPr lang="en-US" altLang="zh-TW" sz="6606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TW" altLang="en-US" sz="6606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廚房出入口</a:t>
            </a:r>
            <a:r>
              <a:rPr lang="en-US" altLang="zh-TW" sz="6606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sz="6606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接送</a:t>
            </a:r>
          </a:p>
        </p:txBody>
      </p:sp>
      <p:sp>
        <p:nvSpPr>
          <p:cNvPr id="14" name="矩形 13"/>
          <p:cNvSpPr/>
          <p:nvPr/>
        </p:nvSpPr>
        <p:spPr>
          <a:xfrm>
            <a:off x="1400299" y="8809967"/>
            <a:ext cx="14489522" cy="63534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txBody>
          <a:bodyPr wrap="square" lIns="125837" tIns="62919" rIns="125837" bIns="62919">
            <a:spAutoFit/>
          </a:bodyPr>
          <a:lstStyle/>
          <a:p>
            <a:pPr algn="ctr"/>
            <a:r>
              <a:rPr lang="zh-TW" altLang="en-US" sz="330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陽光三路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9DC0712-3A30-444A-813B-7F4A126F30B3}"/>
              </a:ext>
            </a:extLst>
          </p:cNvPr>
          <p:cNvSpPr/>
          <p:nvPr/>
        </p:nvSpPr>
        <p:spPr>
          <a:xfrm>
            <a:off x="3715397" y="6541753"/>
            <a:ext cx="8706195" cy="2033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ln>
                  <a:solidFill>
                    <a:srgbClr val="FF0066"/>
                  </a:solidFill>
                </a:ln>
                <a:highlight>
                  <a:srgbClr val="FFFF00"/>
                </a:highlight>
              </a:rPr>
              <a:t>上學時段</a:t>
            </a:r>
            <a:r>
              <a:rPr lang="en-US" altLang="zh-TW" dirty="0">
                <a:ln>
                  <a:solidFill>
                    <a:srgbClr val="FF0066"/>
                  </a:solidFill>
                </a:ln>
                <a:highlight>
                  <a:srgbClr val="FFFF00"/>
                </a:highlight>
              </a:rPr>
              <a:t>:</a:t>
            </a:r>
            <a:r>
              <a:rPr lang="zh-TW" altLang="en-US" dirty="0">
                <a:ln>
                  <a:solidFill>
                    <a:srgbClr val="FF0066"/>
                  </a:solidFill>
                </a:ln>
                <a:highlight>
                  <a:srgbClr val="FFFF00"/>
                </a:highlight>
              </a:rPr>
              <a:t>廚房出入口有運菜車及教職員摩托車  </a:t>
            </a:r>
            <a:endParaRPr lang="en-US" altLang="zh-TW" dirty="0">
              <a:ln>
                <a:solidFill>
                  <a:srgbClr val="FF0066"/>
                </a:solidFill>
              </a:ln>
              <a:highlight>
                <a:srgbClr val="FFFF00"/>
              </a:highlight>
            </a:endParaRPr>
          </a:p>
          <a:p>
            <a:r>
              <a:rPr lang="zh-TW" altLang="en-US" dirty="0">
                <a:ln>
                  <a:solidFill>
                    <a:srgbClr val="FF0066"/>
                  </a:solidFill>
                </a:ln>
                <a:highlight>
                  <a:srgbClr val="FFFF00"/>
                </a:highlight>
              </a:rPr>
              <a:t>               進出，請勿讓小朋友在此處下車入校園。</a:t>
            </a:r>
            <a:endParaRPr lang="en-US" altLang="zh-TW" dirty="0">
              <a:ln>
                <a:solidFill>
                  <a:srgbClr val="FF0066"/>
                </a:solidFill>
              </a:ln>
              <a:highlight>
                <a:srgbClr val="FFFF00"/>
              </a:highlight>
            </a:endParaRPr>
          </a:p>
          <a:p>
            <a:r>
              <a:rPr lang="zh-TW" altLang="en-US" dirty="0">
                <a:ln>
                  <a:solidFill>
                    <a:srgbClr val="FF0066"/>
                  </a:solidFill>
                </a:ln>
              </a:rPr>
              <a:t>放學時段</a:t>
            </a:r>
            <a:r>
              <a:rPr lang="en-US" altLang="zh-TW" dirty="0">
                <a:ln>
                  <a:solidFill>
                    <a:srgbClr val="FF0066"/>
                  </a:solidFill>
                </a:ln>
              </a:rPr>
              <a:t>:</a:t>
            </a:r>
            <a:r>
              <a:rPr lang="zh-TW" altLang="en-US" dirty="0">
                <a:ln>
                  <a:solidFill>
                    <a:srgbClr val="FF0066"/>
                  </a:solidFill>
                </a:ln>
              </a:rPr>
              <a:t>摩托車臨停接送區，車頭朝外，請勿騎 </a:t>
            </a:r>
            <a:endParaRPr lang="en-US" altLang="zh-TW" dirty="0">
              <a:ln>
                <a:solidFill>
                  <a:srgbClr val="FF0066"/>
                </a:solidFill>
              </a:ln>
            </a:endParaRPr>
          </a:p>
          <a:p>
            <a:r>
              <a:rPr lang="zh-TW" altLang="en-US" dirty="0">
                <a:ln>
                  <a:solidFill>
                    <a:srgbClr val="FF0066"/>
                  </a:solidFill>
                </a:ln>
              </a:rPr>
              <a:t>               上連鎖磚。</a:t>
            </a:r>
          </a:p>
        </p:txBody>
      </p:sp>
    </p:spTree>
    <p:extLst>
      <p:ext uri="{BB962C8B-B14F-4D97-AF65-F5344CB8AC3E}">
        <p14:creationId xmlns:p14="http://schemas.microsoft.com/office/powerpoint/2010/main" val="12449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68"/>
    </mc:Choice>
    <mc:Fallback xmlns="">
      <p:transition spd="slow" advTm="216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6">
            <a:extLst>
              <a:ext uri="{FF2B5EF4-FFF2-40B4-BE49-F238E27FC236}">
                <a16:creationId xmlns:a16="http://schemas.microsoft.com/office/drawing/2014/main" id="{68BC8772-1401-EC43-A89B-A92D27050747}"/>
              </a:ext>
            </a:extLst>
          </p:cNvPr>
          <p:cNvSpPr/>
          <p:nvPr/>
        </p:nvSpPr>
        <p:spPr>
          <a:xfrm>
            <a:off x="5054614" y="19002"/>
            <a:ext cx="6919418" cy="1270585"/>
          </a:xfrm>
          <a:custGeom>
            <a:avLst/>
            <a:gdLst>
              <a:gd name="connsiteX0" fmla="*/ 0 w 4339650"/>
              <a:gd name="connsiteY0" fmla="*/ 0 h 923330"/>
              <a:gd name="connsiteX1" fmla="*/ 499060 w 4339650"/>
              <a:gd name="connsiteY1" fmla="*/ 0 h 923330"/>
              <a:gd name="connsiteX2" fmla="*/ 911327 w 4339650"/>
              <a:gd name="connsiteY2" fmla="*/ 0 h 923330"/>
              <a:gd name="connsiteX3" fmla="*/ 1540576 w 4339650"/>
              <a:gd name="connsiteY3" fmla="*/ 0 h 923330"/>
              <a:gd name="connsiteX4" fmla="*/ 2039636 w 4339650"/>
              <a:gd name="connsiteY4" fmla="*/ 0 h 923330"/>
              <a:gd name="connsiteX5" fmla="*/ 2538695 w 4339650"/>
              <a:gd name="connsiteY5" fmla="*/ 0 h 923330"/>
              <a:gd name="connsiteX6" fmla="*/ 3167945 w 4339650"/>
              <a:gd name="connsiteY6" fmla="*/ 0 h 923330"/>
              <a:gd name="connsiteX7" fmla="*/ 3623608 w 4339650"/>
              <a:gd name="connsiteY7" fmla="*/ 0 h 923330"/>
              <a:gd name="connsiteX8" fmla="*/ 4339650 w 4339650"/>
              <a:gd name="connsiteY8" fmla="*/ 0 h 923330"/>
              <a:gd name="connsiteX9" fmla="*/ 4339650 w 4339650"/>
              <a:gd name="connsiteY9" fmla="*/ 480132 h 923330"/>
              <a:gd name="connsiteX10" fmla="*/ 4339650 w 4339650"/>
              <a:gd name="connsiteY10" fmla="*/ 923330 h 923330"/>
              <a:gd name="connsiteX11" fmla="*/ 3797194 w 4339650"/>
              <a:gd name="connsiteY11" fmla="*/ 923330 h 923330"/>
              <a:gd name="connsiteX12" fmla="*/ 3298134 w 4339650"/>
              <a:gd name="connsiteY12" fmla="*/ 923330 h 923330"/>
              <a:gd name="connsiteX13" fmla="*/ 2668885 w 4339650"/>
              <a:gd name="connsiteY13" fmla="*/ 923330 h 923330"/>
              <a:gd name="connsiteX14" fmla="*/ 2039636 w 4339650"/>
              <a:gd name="connsiteY14" fmla="*/ 923330 h 923330"/>
              <a:gd name="connsiteX15" fmla="*/ 1583972 w 4339650"/>
              <a:gd name="connsiteY15" fmla="*/ 923330 h 923330"/>
              <a:gd name="connsiteX16" fmla="*/ 1041516 w 4339650"/>
              <a:gd name="connsiteY16" fmla="*/ 923330 h 923330"/>
              <a:gd name="connsiteX17" fmla="*/ 0 w 4339650"/>
              <a:gd name="connsiteY17" fmla="*/ 923330 h 923330"/>
              <a:gd name="connsiteX18" fmla="*/ 0 w 4339650"/>
              <a:gd name="connsiteY18" fmla="*/ 461665 h 923330"/>
              <a:gd name="connsiteX19" fmla="*/ 0 w 4339650"/>
              <a:gd name="connsiteY19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39650" h="923330" extrusionOk="0">
                <a:moveTo>
                  <a:pt x="0" y="0"/>
                </a:moveTo>
                <a:cubicBezTo>
                  <a:pt x="240030" y="-45217"/>
                  <a:pt x="282871" y="36604"/>
                  <a:pt x="499060" y="0"/>
                </a:cubicBezTo>
                <a:cubicBezTo>
                  <a:pt x="715249" y="-36604"/>
                  <a:pt x="825550" y="27947"/>
                  <a:pt x="911327" y="0"/>
                </a:cubicBezTo>
                <a:cubicBezTo>
                  <a:pt x="997104" y="-27947"/>
                  <a:pt x="1347976" y="36216"/>
                  <a:pt x="1540576" y="0"/>
                </a:cubicBezTo>
                <a:cubicBezTo>
                  <a:pt x="1733176" y="-36216"/>
                  <a:pt x="1817616" y="29891"/>
                  <a:pt x="2039636" y="0"/>
                </a:cubicBezTo>
                <a:cubicBezTo>
                  <a:pt x="2261656" y="-29891"/>
                  <a:pt x="2435433" y="34042"/>
                  <a:pt x="2538695" y="0"/>
                </a:cubicBezTo>
                <a:cubicBezTo>
                  <a:pt x="2641957" y="-34042"/>
                  <a:pt x="2939920" y="32491"/>
                  <a:pt x="3167945" y="0"/>
                </a:cubicBezTo>
                <a:cubicBezTo>
                  <a:pt x="3395970" y="-32491"/>
                  <a:pt x="3501800" y="23679"/>
                  <a:pt x="3623608" y="0"/>
                </a:cubicBezTo>
                <a:cubicBezTo>
                  <a:pt x="3745416" y="-23679"/>
                  <a:pt x="4106560" y="72689"/>
                  <a:pt x="4339650" y="0"/>
                </a:cubicBezTo>
                <a:cubicBezTo>
                  <a:pt x="4351791" y="118772"/>
                  <a:pt x="4306085" y="274989"/>
                  <a:pt x="4339650" y="480132"/>
                </a:cubicBezTo>
                <a:cubicBezTo>
                  <a:pt x="4373215" y="685275"/>
                  <a:pt x="4321985" y="820805"/>
                  <a:pt x="4339650" y="923330"/>
                </a:cubicBezTo>
                <a:cubicBezTo>
                  <a:pt x="4174738" y="973820"/>
                  <a:pt x="3948469" y="897299"/>
                  <a:pt x="3797194" y="923330"/>
                </a:cubicBezTo>
                <a:cubicBezTo>
                  <a:pt x="3645919" y="949361"/>
                  <a:pt x="3410290" y="897513"/>
                  <a:pt x="3298134" y="923330"/>
                </a:cubicBezTo>
                <a:cubicBezTo>
                  <a:pt x="3185978" y="949147"/>
                  <a:pt x="2846738" y="902990"/>
                  <a:pt x="2668885" y="923330"/>
                </a:cubicBezTo>
                <a:cubicBezTo>
                  <a:pt x="2491032" y="943670"/>
                  <a:pt x="2298997" y="904068"/>
                  <a:pt x="2039636" y="923330"/>
                </a:cubicBezTo>
                <a:cubicBezTo>
                  <a:pt x="1780275" y="942592"/>
                  <a:pt x="1682124" y="917579"/>
                  <a:pt x="1583972" y="923330"/>
                </a:cubicBezTo>
                <a:cubicBezTo>
                  <a:pt x="1485820" y="929081"/>
                  <a:pt x="1201339" y="876193"/>
                  <a:pt x="1041516" y="923330"/>
                </a:cubicBezTo>
                <a:cubicBezTo>
                  <a:pt x="881693" y="970467"/>
                  <a:pt x="399688" y="838121"/>
                  <a:pt x="0" y="923330"/>
                </a:cubicBezTo>
                <a:cubicBezTo>
                  <a:pt x="-48289" y="731769"/>
                  <a:pt x="21382" y="589170"/>
                  <a:pt x="0" y="461665"/>
                </a:cubicBezTo>
                <a:cubicBezTo>
                  <a:pt x="-21382" y="334160"/>
                  <a:pt x="30168" y="12203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125837" tIns="62919" rIns="125837" bIns="62919">
            <a:spAutoFit/>
          </a:bodyPr>
          <a:lstStyle/>
          <a:p>
            <a:pPr algn="ctr"/>
            <a:r>
              <a:rPr lang="zh-TW" altLang="en-US" sz="743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上放學注意事項</a:t>
            </a:r>
          </a:p>
        </p:txBody>
      </p:sp>
      <p:sp>
        <p:nvSpPr>
          <p:cNvPr id="3" name="矩形 2"/>
          <p:cNvSpPr/>
          <p:nvPr/>
        </p:nvSpPr>
        <p:spPr>
          <a:xfrm>
            <a:off x="382311" y="1324562"/>
            <a:ext cx="16395977" cy="9059640"/>
          </a:xfrm>
          <a:prstGeom prst="rect">
            <a:avLst/>
          </a:prstGeom>
          <a:noFill/>
        </p:spPr>
        <p:txBody>
          <a:bodyPr wrap="square" lIns="125837" tIns="62919" rIns="125837" bIns="62919">
            <a:spAutoFit/>
          </a:bodyPr>
          <a:lstStyle/>
          <a:p>
            <a:pPr marL="1258397" indent="-1258397">
              <a:buFont typeface="+mj-lt"/>
              <a:buAutoNum type="arabicPeriod"/>
            </a:pPr>
            <a:r>
              <a:rPr lang="zh-TW" altLang="en-US" sz="4404" dirty="0">
                <a:ln w="0"/>
              </a:rPr>
              <a:t>請家長們減速慢行</a:t>
            </a:r>
            <a:r>
              <a:rPr lang="zh-TW" altLang="zh-TW" sz="4404" dirty="0">
                <a:ln w="0"/>
              </a:rPr>
              <a:t>耐心等待，避開</a:t>
            </a:r>
            <a:r>
              <a:rPr lang="en-US" altLang="zh-TW" sz="4404" dirty="0">
                <a:ln w="0"/>
              </a:rPr>
              <a:t>7:25-7:35</a:t>
            </a:r>
            <a:r>
              <a:rPr lang="zh-TW" altLang="zh-TW" sz="4404" dirty="0">
                <a:ln w="0"/>
              </a:rPr>
              <a:t>尖峰時段</a:t>
            </a:r>
            <a:r>
              <a:rPr lang="zh-TW" altLang="en-US" sz="4404" dirty="0">
                <a:ln w="0"/>
              </a:rPr>
              <a:t>。</a:t>
            </a:r>
            <a:endParaRPr lang="en-US" altLang="zh-TW" sz="4404" dirty="0">
              <a:ln w="0"/>
            </a:endParaRPr>
          </a:p>
          <a:p>
            <a:pPr marL="1258397" indent="-1258397">
              <a:buFont typeface="+mj-lt"/>
              <a:buAutoNum type="arabicPeriod"/>
            </a:pPr>
            <a:r>
              <a:rPr lang="zh-TW" altLang="en-US" sz="4404" dirty="0">
                <a:ln w="0"/>
              </a:rPr>
              <a:t>陽光大道與蓮潭北一街禁止迴轉，可往前一路口再迴轉。</a:t>
            </a:r>
            <a:endParaRPr lang="en-US" altLang="zh-TW" sz="4404" dirty="0">
              <a:ln w="0"/>
            </a:endParaRPr>
          </a:p>
          <a:p>
            <a:pPr marL="1258397" indent="-1258397">
              <a:buFont typeface="+mj-lt"/>
              <a:buAutoNum type="arabicPeriod"/>
            </a:pPr>
            <a:r>
              <a:rPr lang="zh-TW" altLang="en-US" sz="4404" dirty="0">
                <a:ln w="0"/>
              </a:rPr>
              <a:t>可從陽光三路→蓮潭北一街→陽光大道，沿著校園圍牆順向行駛到正門。</a:t>
            </a:r>
            <a:endParaRPr lang="en-US" altLang="zh-TW" sz="4404" dirty="0">
              <a:ln w="0"/>
            </a:endParaRPr>
          </a:p>
          <a:p>
            <a:pPr marL="1258397" indent="-1258397">
              <a:buFont typeface="+mj-lt"/>
              <a:buAutoNum type="arabicPeriod"/>
            </a:pPr>
            <a:r>
              <a:rPr lang="zh-TW" altLang="en-US" sz="4404" dirty="0">
                <a:ln w="0"/>
              </a:rPr>
              <a:t>機車停放請車頭朝外。</a:t>
            </a:r>
            <a:endParaRPr lang="en-US" altLang="zh-TW" sz="4404" dirty="0">
              <a:ln w="0"/>
            </a:endParaRPr>
          </a:p>
          <a:p>
            <a:pPr marL="1258397" indent="-1258397">
              <a:buFont typeface="+mj-lt"/>
              <a:buAutoNum type="arabicPeriod"/>
            </a:pPr>
            <a:r>
              <a:rPr lang="zh-TW" altLang="en-US" sz="4404" dirty="0">
                <a:ln w="0"/>
              </a:rPr>
              <a:t>放學規劃前門及後門</a:t>
            </a:r>
            <a:r>
              <a:rPr lang="en-US" altLang="zh-TW" sz="4404" dirty="0">
                <a:ln w="0"/>
              </a:rPr>
              <a:t>(</a:t>
            </a:r>
            <a:r>
              <a:rPr lang="zh-TW" altLang="en-US" sz="4404" dirty="0">
                <a:ln w="0"/>
              </a:rPr>
              <a:t>廚房出入口</a:t>
            </a:r>
            <a:r>
              <a:rPr lang="en-US" altLang="zh-TW" sz="4404" dirty="0">
                <a:ln w="0"/>
              </a:rPr>
              <a:t>)</a:t>
            </a:r>
            <a:r>
              <a:rPr lang="zh-TW" altLang="en-US" sz="4404" dirty="0">
                <a:ln w="0"/>
              </a:rPr>
              <a:t>，請家長停好車後，進校門接孩子</a:t>
            </a:r>
            <a:r>
              <a:rPr lang="en-US" altLang="zh-TW" sz="4404" dirty="0">
                <a:ln w="0"/>
              </a:rPr>
              <a:t>(</a:t>
            </a:r>
            <a:r>
              <a:rPr lang="zh-TW" altLang="en-US" sz="4404" dirty="0">
                <a:ln w="0"/>
              </a:rPr>
              <a:t>不入教學區</a:t>
            </a:r>
            <a:r>
              <a:rPr lang="en-US" altLang="zh-TW" sz="4404" dirty="0">
                <a:ln w="0"/>
              </a:rPr>
              <a:t>)</a:t>
            </a:r>
            <a:r>
              <a:rPr lang="zh-TW" altLang="en-US" sz="4404" dirty="0">
                <a:ln w="0"/>
              </a:rPr>
              <a:t>。安親班接送，由安親班老師統一於樂活館集合學生。</a:t>
            </a:r>
            <a:endParaRPr lang="en-US" altLang="zh-TW" sz="4404" dirty="0">
              <a:ln w="0"/>
            </a:endParaRPr>
          </a:p>
          <a:p>
            <a:pPr marL="1258397" indent="-1258397">
              <a:buFont typeface="+mj-lt"/>
              <a:buAutoNum type="arabicPeriod"/>
            </a:pPr>
            <a:r>
              <a:rPr lang="zh-TW" altLang="en-US" sz="4404" dirty="0">
                <a:ln w="0"/>
              </a:rPr>
              <a:t>居住於學校周邊的學生鼓勵步行上學。</a:t>
            </a:r>
            <a:endParaRPr lang="en-US" altLang="zh-TW" sz="4404" dirty="0">
              <a:ln w="0"/>
            </a:endParaRPr>
          </a:p>
          <a:p>
            <a:pPr marL="1258397" indent="-1258397">
              <a:buFont typeface="+mj-lt"/>
              <a:buAutoNum type="arabicPeriod"/>
            </a:pPr>
            <a:r>
              <a:rPr lang="zh-TW" altLang="en-US" sz="4800" dirty="0">
                <a:ln>
                  <a:solidFill>
                    <a:srgbClr val="FF0066"/>
                  </a:solidFill>
                </a:ln>
                <a:highlight>
                  <a:srgbClr val="FFFF00"/>
                </a:highlight>
              </a:rPr>
              <a:t>新措施</a:t>
            </a:r>
            <a:r>
              <a:rPr lang="en-US" altLang="zh-TW" sz="4800" dirty="0">
                <a:ln>
                  <a:solidFill>
                    <a:srgbClr val="FF0066"/>
                  </a:solidFill>
                </a:ln>
                <a:highlight>
                  <a:srgbClr val="FFFF00"/>
                </a:highlight>
              </a:rPr>
              <a:t>:</a:t>
            </a:r>
            <a:r>
              <a:rPr lang="zh-TW" altLang="en-US" sz="4800" dirty="0">
                <a:ln>
                  <a:solidFill>
                    <a:srgbClr val="FF0066"/>
                  </a:solidFill>
                </a:ln>
                <a:highlight>
                  <a:srgbClr val="FFFF00"/>
                </a:highlight>
              </a:rPr>
              <a:t>上學時段汽機車請勿進入後門</a:t>
            </a:r>
            <a:r>
              <a:rPr lang="en-US" altLang="zh-TW" sz="4800" dirty="0">
                <a:ln>
                  <a:solidFill>
                    <a:srgbClr val="FF0066"/>
                  </a:solidFill>
                </a:ln>
                <a:highlight>
                  <a:srgbClr val="FFFF00"/>
                </a:highlight>
              </a:rPr>
              <a:t>(</a:t>
            </a:r>
            <a:r>
              <a:rPr lang="zh-TW" altLang="en-US" sz="4800" dirty="0">
                <a:ln>
                  <a:solidFill>
                    <a:srgbClr val="FF0066"/>
                  </a:solidFill>
                </a:ln>
                <a:highlight>
                  <a:srgbClr val="FFFF00"/>
                </a:highlight>
              </a:rPr>
              <a:t>陽光三路</a:t>
            </a:r>
            <a:r>
              <a:rPr lang="en-US" altLang="zh-TW" sz="4800" dirty="0">
                <a:ln>
                  <a:solidFill>
                    <a:srgbClr val="FF0066"/>
                  </a:solidFill>
                </a:ln>
                <a:highlight>
                  <a:srgbClr val="FFFF00"/>
                </a:highlight>
              </a:rPr>
              <a:t>)</a:t>
            </a:r>
            <a:r>
              <a:rPr lang="zh-TW" altLang="en-US" sz="4800" dirty="0">
                <a:ln>
                  <a:solidFill>
                    <a:srgbClr val="FF0066"/>
                  </a:solidFill>
                </a:ln>
                <a:highlight>
                  <a:srgbClr val="FFFF00"/>
                </a:highlight>
              </a:rPr>
              <a:t>駐側彎，汽車紅線臨停讓孩子右側下車，走進駐側彎上人行步道。</a:t>
            </a:r>
            <a:endParaRPr lang="en-US" altLang="zh-TW" sz="4404" dirty="0">
              <a:ln w="0"/>
            </a:endParaRPr>
          </a:p>
          <a:p>
            <a:pPr marL="1258397" indent="-1258397">
              <a:buFont typeface="+mj-lt"/>
              <a:buAutoNum type="arabicPeriod"/>
            </a:pPr>
            <a:r>
              <a:rPr lang="zh-TW" altLang="en-US" sz="4404" dirty="0">
                <a:ln w="0"/>
              </a:rPr>
              <a:t>孩子是我們的寶貝，孩子們的安全我們一起來守護。</a:t>
            </a:r>
            <a:endParaRPr lang="en-US" altLang="zh-TW" sz="4404" dirty="0">
              <a:ln w="0"/>
            </a:endParaRPr>
          </a:p>
          <a:p>
            <a:pPr algn="r"/>
            <a:r>
              <a:rPr lang="zh-TW" altLang="en-US" sz="4404" dirty="0">
                <a:ln w="0"/>
              </a:rPr>
              <a:t>蓮潭國中小關心您</a:t>
            </a:r>
          </a:p>
        </p:txBody>
      </p:sp>
    </p:spTree>
    <p:extLst>
      <p:ext uri="{BB962C8B-B14F-4D97-AF65-F5344CB8AC3E}">
        <p14:creationId xmlns:p14="http://schemas.microsoft.com/office/powerpoint/2010/main" val="3211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49"/>
    </mc:Choice>
    <mc:Fallback xmlns="">
      <p:transition spd="slow" advTm="440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268538" y="488950"/>
            <a:ext cx="13970000" cy="8569325"/>
          </a:xfrm>
          <a:prstGeom prst="roundRect">
            <a:avLst/>
          </a:prstGeom>
          <a:solidFill>
            <a:srgbClr val="FFEFAB">
              <a:alpha val="67000"/>
            </a:srgbClr>
          </a:solidFill>
          <a:ln w="139700">
            <a:solidFill>
              <a:schemeClr val="accent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6" name="图片 14340" descr="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775450"/>
            <a:ext cx="316706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435601" y="8410302"/>
            <a:ext cx="7200800" cy="846411"/>
          </a:xfrm>
          <a:prstGeom prst="roundRect">
            <a:avLst/>
          </a:prstGeom>
          <a:solidFill>
            <a:srgbClr val="E4E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AE50EA7-C328-4A53-B67B-1148434734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32" t="5735" r="14011" b="10636"/>
          <a:stretch/>
        </p:blipFill>
        <p:spPr>
          <a:xfrm>
            <a:off x="3780632" y="488951"/>
            <a:ext cx="10513168" cy="86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204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1491672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陽光大道大門以南上學請勿停車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3" y="1600200"/>
            <a:ext cx="13815315" cy="7774152"/>
          </a:xfr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88D44015-32AD-4B31-9AA5-FD94F903D9F3}"/>
              </a:ext>
            </a:extLst>
          </p:cNvPr>
          <p:cNvSpPr/>
          <p:nvPr/>
        </p:nvSpPr>
        <p:spPr>
          <a:xfrm rot="735545">
            <a:off x="2941016" y="7433245"/>
            <a:ext cx="10225136" cy="6898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上學請勿讓小朋友在此路段下車</a:t>
            </a:r>
            <a:r>
              <a:rPr lang="en-US" altLang="zh-TW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(</a:t>
            </a:r>
            <a:r>
              <a:rPr lang="zh-TW" altLang="en-US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含大門</a:t>
            </a:r>
            <a:r>
              <a:rPr lang="en-US" altLang="zh-TW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)</a:t>
            </a:r>
            <a:endParaRPr lang="zh-TW" altLang="en-US" dirty="0">
              <a:ln>
                <a:solidFill>
                  <a:srgbClr val="FF0066"/>
                </a:solidFill>
              </a:ln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C383CCF-C0F0-4C36-8D11-5C870CAEEC54}"/>
              </a:ext>
            </a:extLst>
          </p:cNvPr>
          <p:cNvCxnSpPr>
            <a:cxnSpLocks/>
          </p:cNvCxnSpPr>
          <p:nvPr/>
        </p:nvCxnSpPr>
        <p:spPr>
          <a:xfrm flipH="1" flipV="1">
            <a:off x="3276576" y="6682110"/>
            <a:ext cx="1512168" cy="360040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2A42E3F-B624-477C-ADDB-CBFA8741DC10}"/>
              </a:ext>
            </a:extLst>
          </p:cNvPr>
          <p:cNvCxnSpPr>
            <a:cxnSpLocks/>
          </p:cNvCxnSpPr>
          <p:nvPr/>
        </p:nvCxnSpPr>
        <p:spPr>
          <a:xfrm>
            <a:off x="11341472" y="8482310"/>
            <a:ext cx="1748056" cy="360040"/>
          </a:xfrm>
          <a:prstGeom prst="straightConnector1">
            <a:avLst/>
          </a:prstGeom>
          <a:ln w="38100">
            <a:solidFill>
              <a:srgbClr val="66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473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1419664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摩托車進入大門引道慢行車頭朝外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3" y="1600200"/>
            <a:ext cx="13815315" cy="7774152"/>
          </a:xfr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61288B01-8E42-47CE-A550-4B4E0947358E}"/>
              </a:ext>
            </a:extLst>
          </p:cNvPr>
          <p:cNvSpPr/>
          <p:nvPr/>
        </p:nvSpPr>
        <p:spPr>
          <a:xfrm rot="820188">
            <a:off x="4743094" y="4994668"/>
            <a:ext cx="4156467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>
                  <a:solidFill>
                    <a:srgbClr val="FF0066"/>
                  </a:solidFill>
                </a:ln>
              </a:rPr>
              <a:t>摩托車入引道車頭朝外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2223055A-94D4-4FD7-AFA7-5C58D6657699}"/>
              </a:ext>
            </a:extLst>
          </p:cNvPr>
          <p:cNvSpPr/>
          <p:nvPr/>
        </p:nvSpPr>
        <p:spPr>
          <a:xfrm rot="898257">
            <a:off x="3319711" y="6862809"/>
            <a:ext cx="11215378" cy="787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上學請勿讓小朋友在此路段下車</a:t>
            </a:r>
            <a:r>
              <a:rPr lang="en-US" altLang="zh-TW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(</a:t>
            </a:r>
            <a:r>
              <a:rPr lang="zh-TW" altLang="en-US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含大門</a:t>
            </a:r>
            <a:r>
              <a:rPr lang="en-US" altLang="zh-TW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)</a:t>
            </a:r>
            <a:endParaRPr lang="zh-TW" altLang="en-US" dirty="0">
              <a:ln>
                <a:solidFill>
                  <a:srgbClr val="FF0066"/>
                </a:solidFill>
              </a:ln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3758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15924832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汽車大門紅線勿停過大門以北紅線臨停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3" y="1600200"/>
            <a:ext cx="13815315" cy="7774152"/>
          </a:xfr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600436FC-C844-4E66-A730-9FFC128A6D98}"/>
              </a:ext>
            </a:extLst>
          </p:cNvPr>
          <p:cNvSpPr/>
          <p:nvPr/>
        </p:nvSpPr>
        <p:spPr>
          <a:xfrm rot="712297">
            <a:off x="443759" y="6578873"/>
            <a:ext cx="5643185" cy="787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汽車過大門才可以紅線臨停</a:t>
            </a:r>
          </a:p>
        </p:txBody>
      </p:sp>
    </p:spTree>
    <p:extLst>
      <p:ext uri="{BB962C8B-B14F-4D97-AF65-F5344CB8AC3E}">
        <p14:creationId xmlns:p14="http://schemas.microsoft.com/office/powerpoint/2010/main" val="3843267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1491672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蓮潭北一街紅線臨停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3" y="1600200"/>
            <a:ext cx="13815315" cy="7774152"/>
          </a:xfr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87BE9D39-E61C-4E5D-A6BA-CE912EB9907D}"/>
              </a:ext>
            </a:extLst>
          </p:cNvPr>
          <p:cNvSpPr/>
          <p:nvPr/>
        </p:nvSpPr>
        <p:spPr>
          <a:xfrm rot="21048242">
            <a:off x="3003552" y="6335198"/>
            <a:ext cx="7454117" cy="787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汽車上放學紅線臨停區，小朋友右側下車上人行步道</a:t>
            </a:r>
          </a:p>
        </p:txBody>
      </p:sp>
    </p:spTree>
    <p:extLst>
      <p:ext uri="{BB962C8B-B14F-4D97-AF65-F5344CB8AC3E}">
        <p14:creationId xmlns:p14="http://schemas.microsoft.com/office/powerpoint/2010/main" val="1164915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13764592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車道出入口請勿臨停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3" y="1600200"/>
            <a:ext cx="13764592" cy="7745609"/>
          </a:xfr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1250533E-2053-4264-9E3F-6986755EA192}"/>
              </a:ext>
            </a:extLst>
          </p:cNvPr>
          <p:cNvSpPr/>
          <p:nvPr/>
        </p:nvSpPr>
        <p:spPr>
          <a:xfrm rot="20949870">
            <a:off x="1969896" y="5885197"/>
            <a:ext cx="9058868" cy="787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車道出入口紅線請勿臨停</a:t>
            </a:r>
          </a:p>
        </p:txBody>
      </p:sp>
    </p:spTree>
    <p:extLst>
      <p:ext uri="{BB962C8B-B14F-4D97-AF65-F5344CB8AC3E}">
        <p14:creationId xmlns:p14="http://schemas.microsoft.com/office/powerpoint/2010/main" val="439935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12900496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蓮潭北一街紅線臨停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3" y="1600200"/>
            <a:ext cx="13887323" cy="7814672"/>
          </a:xfr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01C46C19-D418-4CDE-AE00-AA7CDF1FF642}"/>
              </a:ext>
            </a:extLst>
          </p:cNvPr>
          <p:cNvSpPr/>
          <p:nvPr/>
        </p:nvSpPr>
        <p:spPr>
          <a:xfrm rot="20889346">
            <a:off x="1872119" y="5957252"/>
            <a:ext cx="10117297" cy="6634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汽車上放學紅線臨停區，小朋友右側下車上人行步道</a:t>
            </a:r>
          </a:p>
        </p:txBody>
      </p:sp>
    </p:spTree>
    <p:extLst>
      <p:ext uri="{BB962C8B-B14F-4D97-AF65-F5344CB8AC3E}">
        <p14:creationId xmlns:p14="http://schemas.microsoft.com/office/powerpoint/2010/main" val="87822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13836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蓮潭北一街紅線臨停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3" y="1600200"/>
            <a:ext cx="13743307" cy="7733632"/>
          </a:xfr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0FD7C9B3-DC23-479A-B18C-A6122DE1C28B}"/>
              </a:ext>
            </a:extLst>
          </p:cNvPr>
          <p:cNvSpPr/>
          <p:nvPr/>
        </p:nvSpPr>
        <p:spPr>
          <a:xfrm rot="869830">
            <a:off x="4919697" y="5895308"/>
            <a:ext cx="5292270" cy="5687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轉彎處</a:t>
            </a:r>
            <a:r>
              <a:rPr lang="en-US" altLang="zh-TW" dirty="0" err="1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Ubike</a:t>
            </a:r>
            <a:r>
              <a:rPr lang="zh-TW" altLang="en-US" dirty="0">
                <a:ln>
                  <a:solidFill>
                    <a:srgbClr val="FF0066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</a:rPr>
              <a:t>區紅線不要臨停</a:t>
            </a:r>
          </a:p>
        </p:txBody>
      </p:sp>
    </p:spTree>
    <p:extLst>
      <p:ext uri="{BB962C8B-B14F-4D97-AF65-F5344CB8AC3E}">
        <p14:creationId xmlns:p14="http://schemas.microsoft.com/office/powerpoint/2010/main" val="4208509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482</Words>
  <Application>Microsoft Office PowerPoint</Application>
  <PresentationFormat>自訂</PresentationFormat>
  <Paragraphs>51</Paragraphs>
  <Slides>13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宋体</vt:lpstr>
      <vt:lpstr>華康勘亭流</vt:lpstr>
      <vt:lpstr>Arial</vt:lpstr>
      <vt:lpstr>默认设计模板</vt:lpstr>
      <vt:lpstr>PowerPoint 簡報</vt:lpstr>
      <vt:lpstr>PowerPoint 簡報</vt:lpstr>
      <vt:lpstr>陽光大道大門以南上學請勿停車</vt:lpstr>
      <vt:lpstr>摩托車進入大門引道慢行車頭朝外</vt:lpstr>
      <vt:lpstr>汽車大門紅線勿停過大門以北紅線臨停</vt:lpstr>
      <vt:lpstr>蓮潭北一街紅線臨停</vt:lpstr>
      <vt:lpstr>車道出入口請勿臨停</vt:lpstr>
      <vt:lpstr>蓮潭北一街紅線臨停</vt:lpstr>
      <vt:lpstr>蓮潭北一街紅線臨停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80</cp:revision>
  <dcterms:created xsi:type="dcterms:W3CDTF">2015-09-14T06:10:05Z</dcterms:created>
  <dcterms:modified xsi:type="dcterms:W3CDTF">2023-08-29T06:11:16Z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